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be7dbab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be7dbab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c89f5238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c89f5238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c89f5238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c89f5238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c7a7fe15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c7a7fe15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c7a7fe1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c7a7fe1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c89f5238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c89f5238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c89f5238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c89f5238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c73be40b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c73be40b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c73be40b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0c73be40b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0be7dbab8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0be7dbab8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be7dbab8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be7dbab8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c2cb0801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c2cb0801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c2cb0801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c2cb0801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information here - Lisa</a:t>
            </a:r>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South region, home to a large Hispanic/Latino and immigrant population, faces unique healthcare access challenges, particularly due to its proximity to the U.S.-Mexico border, which exacerbates language barriers and other access issues.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c1b839a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c1b839a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Might consider dropping this slide due to length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Fun, interactive personalized plans (visuals, maps, videos, voice chats, multi-language, etc.) tailored to needs; provide optimism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be7dbab8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be7dbab8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c89f523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c89f523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7F7F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96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“Nearly 9 out of 10 adults struggle with health literacy.”</a:t>
            </a:r>
            <a:endParaRPr/>
          </a:p>
        </p:txBody>
      </p:sp>
      <p:cxnSp>
        <p:nvCxnSpPr>
          <p:cNvPr id="55" name="Google Shape;55;p13"/>
          <p:cNvCxnSpPr/>
          <p:nvPr/>
        </p:nvCxnSpPr>
        <p:spPr>
          <a:xfrm>
            <a:off x="649125" y="3537250"/>
            <a:ext cx="6024600" cy="2400"/>
          </a:xfrm>
          <a:prstGeom prst="straightConnector1">
            <a:avLst/>
          </a:prstGeom>
          <a:noFill/>
          <a:ln cap="flat" cmpd="sng" w="76200">
            <a:solidFill>
              <a:srgbClr val="289DD2"/>
            </a:solidFill>
            <a:prstDash val="solid"/>
            <a:round/>
            <a:headEnd len="med" w="med" type="none"/>
            <a:tailEnd len="med" w="med" type="none"/>
          </a:ln>
        </p:spPr>
      </p:cxnSp>
      <p:sp>
        <p:nvSpPr>
          <p:cNvPr id="56" name="Google Shape;56;p13"/>
          <p:cNvSpPr txBox="1"/>
          <p:nvPr/>
        </p:nvSpPr>
        <p:spPr>
          <a:xfrm>
            <a:off x="3734400" y="3770325"/>
            <a:ext cx="5097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Network of the National Library of Medicine</a:t>
            </a:r>
            <a:endParaRPr sz="1800">
              <a:solidFill>
                <a:schemeClr val="dk2"/>
              </a:solidFill>
            </a:endParaRPr>
          </a:p>
        </p:txBody>
      </p:sp>
      <p:pic>
        <p:nvPicPr>
          <p:cNvPr id="57" name="Google Shape;57;p13"/>
          <p:cNvPicPr preferRelativeResize="0"/>
          <p:nvPr/>
        </p:nvPicPr>
        <p:blipFill>
          <a:blip r:embed="rId3">
            <a:alphaModFix/>
          </a:blip>
          <a:stretch>
            <a:fillRect/>
          </a:stretch>
        </p:blipFill>
        <p:spPr>
          <a:xfrm>
            <a:off x="2588763" y="244013"/>
            <a:ext cx="3966475" cy="2525475"/>
          </a:xfrm>
          <a:prstGeom prst="rect">
            <a:avLst/>
          </a:prstGeom>
          <a:noFill/>
          <a:ln>
            <a:noFill/>
          </a:ln>
        </p:spPr>
      </p:pic>
      <p:sp>
        <p:nvSpPr>
          <p:cNvPr id="58" name="Google Shape;58;p13"/>
          <p:cNvSpPr txBox="1"/>
          <p:nvPr/>
        </p:nvSpPr>
        <p:spPr>
          <a:xfrm>
            <a:off x="4046100" y="4774200"/>
            <a:ext cx="5097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rPr>
              <a:t>LEKT (Team 227)</a:t>
            </a:r>
            <a:endParaRPr sz="1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1262538" y="922000"/>
            <a:ext cx="6618925" cy="3976624"/>
          </a:xfrm>
          <a:prstGeom prst="rect">
            <a:avLst/>
          </a:prstGeom>
          <a:noFill/>
          <a:ln>
            <a:noFill/>
          </a:ln>
        </p:spPr>
      </p:pic>
      <p:sp>
        <p:nvSpPr>
          <p:cNvPr id="140" name="Google Shape;140;p22"/>
          <p:cNvSpPr txBox="1"/>
          <p:nvPr>
            <p:ph type="title"/>
          </p:nvPr>
        </p:nvSpPr>
        <p:spPr>
          <a:xfrm>
            <a:off x="311700" y="166300"/>
            <a:ext cx="6849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Predicting Risk for Alzheimer’s</a:t>
            </a:r>
            <a:endParaRPr b="1">
              <a:solidFill>
                <a:srgbClr val="6C9286"/>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166300"/>
            <a:ext cx="7009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Predicting Risk for Heart Disease</a:t>
            </a:r>
            <a:endParaRPr b="1">
              <a:solidFill>
                <a:srgbClr val="6C9286"/>
              </a:solidFill>
              <a:latin typeface="Verdana"/>
              <a:ea typeface="Verdana"/>
              <a:cs typeface="Verdana"/>
              <a:sym typeface="Verdana"/>
            </a:endParaRPr>
          </a:p>
        </p:txBody>
      </p:sp>
      <p:pic>
        <p:nvPicPr>
          <p:cNvPr id="146" name="Google Shape;146;p23"/>
          <p:cNvPicPr preferRelativeResize="0"/>
          <p:nvPr/>
        </p:nvPicPr>
        <p:blipFill>
          <a:blip r:embed="rId3">
            <a:alphaModFix/>
          </a:blip>
          <a:stretch>
            <a:fillRect/>
          </a:stretch>
        </p:blipFill>
        <p:spPr>
          <a:xfrm>
            <a:off x="1282050" y="922000"/>
            <a:ext cx="6579901" cy="3989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166300"/>
            <a:ext cx="7009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Predicting Risk for Kidney Disease</a:t>
            </a:r>
            <a:endParaRPr b="1">
              <a:solidFill>
                <a:srgbClr val="6C9286"/>
              </a:solidFill>
              <a:latin typeface="Verdana"/>
              <a:ea typeface="Verdana"/>
              <a:cs typeface="Verdana"/>
              <a:sym typeface="Verdana"/>
            </a:endParaRPr>
          </a:p>
        </p:txBody>
      </p:sp>
      <p:pic>
        <p:nvPicPr>
          <p:cNvPr id="152" name="Google Shape;152;p24"/>
          <p:cNvPicPr preferRelativeResize="0"/>
          <p:nvPr/>
        </p:nvPicPr>
        <p:blipFill>
          <a:blip r:embed="rId3">
            <a:alphaModFix/>
          </a:blip>
          <a:stretch>
            <a:fillRect/>
          </a:stretch>
        </p:blipFill>
        <p:spPr>
          <a:xfrm>
            <a:off x="1285300" y="922000"/>
            <a:ext cx="6604125" cy="3971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2170925" y="813300"/>
            <a:ext cx="1972469" cy="4063419"/>
          </a:xfrm>
          <a:prstGeom prst="rect">
            <a:avLst/>
          </a:prstGeom>
          <a:noFill/>
          <a:ln>
            <a:noFill/>
          </a:ln>
        </p:spPr>
      </p:pic>
      <p:pic>
        <p:nvPicPr>
          <p:cNvPr id="158" name="Google Shape;158;p25"/>
          <p:cNvPicPr preferRelativeResize="0"/>
          <p:nvPr/>
        </p:nvPicPr>
        <p:blipFill>
          <a:blip r:embed="rId4">
            <a:alphaModFix/>
          </a:blip>
          <a:stretch>
            <a:fillRect/>
          </a:stretch>
        </p:blipFill>
        <p:spPr>
          <a:xfrm>
            <a:off x="4976498" y="813300"/>
            <a:ext cx="1996576" cy="4063425"/>
          </a:xfrm>
          <a:prstGeom prst="rect">
            <a:avLst/>
          </a:prstGeom>
          <a:noFill/>
          <a:ln>
            <a:noFill/>
          </a:ln>
        </p:spPr>
      </p:pic>
      <p:sp>
        <p:nvSpPr>
          <p:cNvPr id="159" name="Google Shape;159;p25"/>
          <p:cNvSpPr txBox="1"/>
          <p:nvPr>
            <p:ph type="title"/>
          </p:nvPr>
        </p:nvSpPr>
        <p:spPr>
          <a:xfrm>
            <a:off x="311700" y="56400"/>
            <a:ext cx="5293500" cy="690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Patient Rating &amp; Commenting</a:t>
            </a:r>
            <a:endParaRPr b="1">
              <a:solidFill>
                <a:srgbClr val="6C9286"/>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166300"/>
            <a:ext cx="7009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Patient Rating &amp; Commenting</a:t>
            </a:r>
            <a:endParaRPr b="1">
              <a:solidFill>
                <a:srgbClr val="6C9286"/>
              </a:solidFill>
              <a:latin typeface="Verdana"/>
              <a:ea typeface="Verdana"/>
              <a:cs typeface="Verdana"/>
              <a:sym typeface="Verdana"/>
            </a:endParaRPr>
          </a:p>
        </p:txBody>
      </p:sp>
      <p:pic>
        <p:nvPicPr>
          <p:cNvPr id="165" name="Google Shape;165;p26"/>
          <p:cNvPicPr preferRelativeResize="0"/>
          <p:nvPr/>
        </p:nvPicPr>
        <p:blipFill>
          <a:blip r:embed="rId3">
            <a:alphaModFix/>
          </a:blip>
          <a:stretch>
            <a:fillRect/>
          </a:stretch>
        </p:blipFill>
        <p:spPr>
          <a:xfrm>
            <a:off x="4427000" y="2230850"/>
            <a:ext cx="4670749" cy="2531104"/>
          </a:xfrm>
          <a:prstGeom prst="rect">
            <a:avLst/>
          </a:prstGeom>
          <a:noFill/>
          <a:ln>
            <a:noFill/>
          </a:ln>
        </p:spPr>
      </p:pic>
      <p:sp>
        <p:nvSpPr>
          <p:cNvPr id="166" name="Google Shape;166;p26"/>
          <p:cNvSpPr txBox="1"/>
          <p:nvPr/>
        </p:nvSpPr>
        <p:spPr>
          <a:xfrm>
            <a:off x="55500" y="4562075"/>
            <a:ext cx="286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5B6D"/>
                </a:solidFill>
              </a:rPr>
              <a:t>Sources: </a:t>
            </a:r>
            <a:r>
              <a:rPr i="1" lang="en" sz="1100">
                <a:solidFill>
                  <a:srgbClr val="365B6D"/>
                </a:solidFill>
              </a:rPr>
              <a:t>Moores CancerDAT, 2020</a:t>
            </a:r>
            <a:endParaRPr i="1" sz="1100">
              <a:solidFill>
                <a:srgbClr val="365B6D"/>
              </a:solidFill>
            </a:endParaRPr>
          </a:p>
          <a:p>
            <a:pPr indent="0" lvl="0" marL="0" rtl="0" algn="l">
              <a:spcBef>
                <a:spcPts val="0"/>
              </a:spcBef>
              <a:spcAft>
                <a:spcPts val="0"/>
              </a:spcAft>
              <a:buNone/>
            </a:pPr>
            <a:r>
              <a:rPr i="1" lang="en" sz="1100">
                <a:solidFill>
                  <a:srgbClr val="365B6D"/>
                </a:solidFill>
              </a:rPr>
              <a:t>SanGIS, 2020</a:t>
            </a:r>
            <a:endParaRPr i="1" sz="1100">
              <a:solidFill>
                <a:srgbClr val="365B6D"/>
              </a:solidFill>
            </a:endParaRPr>
          </a:p>
        </p:txBody>
      </p:sp>
      <p:pic>
        <p:nvPicPr>
          <p:cNvPr id="167" name="Google Shape;167;p26"/>
          <p:cNvPicPr preferRelativeResize="0"/>
          <p:nvPr/>
        </p:nvPicPr>
        <p:blipFill>
          <a:blip r:embed="rId4">
            <a:alphaModFix/>
          </a:blip>
          <a:stretch>
            <a:fillRect/>
          </a:stretch>
        </p:blipFill>
        <p:spPr>
          <a:xfrm>
            <a:off x="104732" y="1034925"/>
            <a:ext cx="4202018" cy="216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1313812" y="931512"/>
            <a:ext cx="6516377" cy="4095576"/>
          </a:xfrm>
          <a:prstGeom prst="rect">
            <a:avLst/>
          </a:prstGeom>
          <a:noFill/>
          <a:ln>
            <a:noFill/>
          </a:ln>
        </p:spPr>
      </p:pic>
      <p:sp>
        <p:nvSpPr>
          <p:cNvPr id="173" name="Google Shape;173;p27"/>
          <p:cNvSpPr txBox="1"/>
          <p:nvPr>
            <p:ph type="title"/>
          </p:nvPr>
        </p:nvSpPr>
        <p:spPr>
          <a:xfrm>
            <a:off x="311700" y="166300"/>
            <a:ext cx="596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Sentiment Analysis </a:t>
            </a:r>
            <a:endParaRPr b="1">
              <a:solidFill>
                <a:srgbClr val="6C9286"/>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311700" y="1389600"/>
            <a:ext cx="41334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Verdana"/>
              <a:buChar char="●"/>
            </a:pPr>
            <a:r>
              <a:rPr lang="en" sz="1800">
                <a:latin typeface="Verdana"/>
                <a:ea typeface="Verdana"/>
                <a:cs typeface="Verdana"/>
                <a:sym typeface="Verdana"/>
              </a:rPr>
              <a:t>Expand on more diseases </a:t>
            </a:r>
            <a:endParaRPr sz="1800">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sz="1800">
                <a:latin typeface="Verdana"/>
                <a:ea typeface="Verdana"/>
                <a:cs typeface="Verdana"/>
                <a:sym typeface="Verdana"/>
              </a:rPr>
              <a:t>Data Security Concerns</a:t>
            </a:r>
            <a:endParaRPr sz="1800">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sz="1800">
                <a:latin typeface="Verdana"/>
                <a:ea typeface="Verdana"/>
                <a:cs typeface="Verdana"/>
                <a:sym typeface="Verdana"/>
              </a:rPr>
              <a:t>Endless Possibilities</a:t>
            </a:r>
            <a:endParaRPr sz="1800">
              <a:latin typeface="Verdana"/>
              <a:ea typeface="Verdana"/>
              <a:cs typeface="Verdana"/>
              <a:sym typeface="Verdana"/>
            </a:endParaRPr>
          </a:p>
        </p:txBody>
      </p:sp>
      <p:sp>
        <p:nvSpPr>
          <p:cNvPr id="179" name="Google Shape;179;p28"/>
          <p:cNvSpPr txBox="1"/>
          <p:nvPr>
            <p:ph type="title"/>
          </p:nvPr>
        </p:nvSpPr>
        <p:spPr>
          <a:xfrm>
            <a:off x="311700" y="496000"/>
            <a:ext cx="596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Moving Forward</a:t>
            </a:r>
            <a:endParaRPr b="1">
              <a:solidFill>
                <a:srgbClr val="6C9286"/>
              </a:solidFill>
              <a:latin typeface="Verdana"/>
              <a:ea typeface="Verdana"/>
              <a:cs typeface="Verdana"/>
              <a:sym typeface="Verdana"/>
            </a:endParaRPr>
          </a:p>
        </p:txBody>
      </p:sp>
      <p:pic>
        <p:nvPicPr>
          <p:cNvPr id="180" name="Google Shape;180;p28"/>
          <p:cNvPicPr preferRelativeResize="0"/>
          <p:nvPr/>
        </p:nvPicPr>
        <p:blipFill>
          <a:blip r:embed="rId3">
            <a:alphaModFix/>
          </a:blip>
          <a:stretch>
            <a:fillRect/>
          </a:stretch>
        </p:blipFill>
        <p:spPr>
          <a:xfrm>
            <a:off x="4621550" y="1251700"/>
            <a:ext cx="3587000" cy="358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idx="1" type="body"/>
          </p:nvPr>
        </p:nvSpPr>
        <p:spPr>
          <a:xfrm>
            <a:off x="755700" y="1389600"/>
            <a:ext cx="38163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Verdana"/>
                <a:ea typeface="Verdana"/>
                <a:cs typeface="Verdana"/>
                <a:sym typeface="Verdana"/>
              </a:rPr>
              <a:t>Lisa Nguyen</a:t>
            </a:r>
            <a:endParaRPr sz="1800">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a:latin typeface="Verdana"/>
                <a:ea typeface="Verdana"/>
                <a:cs typeface="Verdana"/>
                <a:sym typeface="Verdana"/>
              </a:rPr>
              <a:t>SDSU, Statistics - Data Science, lnguyen6413@sdsu.edu</a:t>
            </a:r>
            <a:endParaRPr sz="1800">
              <a:latin typeface="Verdana"/>
              <a:ea typeface="Verdana"/>
              <a:cs typeface="Verdana"/>
              <a:sym typeface="Verdana"/>
            </a:endParaRPr>
          </a:p>
          <a:p>
            <a:pPr indent="0" lvl="0" marL="0" rtl="0" algn="l">
              <a:spcBef>
                <a:spcPts val="1200"/>
              </a:spcBef>
              <a:spcAft>
                <a:spcPts val="0"/>
              </a:spcAft>
              <a:buNone/>
            </a:pPr>
            <a:r>
              <a:rPr lang="en" sz="1800">
                <a:latin typeface="Verdana"/>
                <a:ea typeface="Verdana"/>
                <a:cs typeface="Verdana"/>
                <a:sym typeface="Verdana"/>
              </a:rPr>
              <a:t>Eric Gan </a:t>
            </a:r>
            <a:br>
              <a:rPr lang="en" sz="1800">
                <a:latin typeface="Verdana"/>
                <a:ea typeface="Verdana"/>
                <a:cs typeface="Verdana"/>
                <a:sym typeface="Verdana"/>
              </a:rPr>
            </a:br>
            <a:r>
              <a:rPr lang="en">
                <a:latin typeface="Verdana"/>
                <a:ea typeface="Verdana"/>
                <a:cs typeface="Verdana"/>
                <a:sym typeface="Verdana"/>
              </a:rPr>
              <a:t>UCSD, Data Science, ergan@ucsd.edu</a:t>
            </a:r>
            <a:endParaRPr>
              <a:latin typeface="Verdana"/>
              <a:ea typeface="Verdana"/>
              <a:cs typeface="Verdana"/>
              <a:sym typeface="Verdana"/>
            </a:endParaRPr>
          </a:p>
          <a:p>
            <a:pPr indent="0" lvl="0" marL="0" rtl="0" algn="l">
              <a:lnSpc>
                <a:spcPct val="115000"/>
              </a:lnSpc>
              <a:spcBef>
                <a:spcPts val="1200"/>
              </a:spcBef>
              <a:spcAft>
                <a:spcPts val="0"/>
              </a:spcAft>
              <a:buNone/>
            </a:pPr>
            <a:r>
              <a:rPr lang="en" sz="1800">
                <a:latin typeface="Verdana"/>
                <a:ea typeface="Verdana"/>
                <a:cs typeface="Verdana"/>
                <a:sym typeface="Verdana"/>
              </a:rPr>
              <a:t>Kyla Ma</a:t>
            </a:r>
            <a:endParaRPr sz="1800">
              <a:latin typeface="Verdana"/>
              <a:ea typeface="Verdana"/>
              <a:cs typeface="Verdana"/>
              <a:sym typeface="Verdana"/>
            </a:endParaRPr>
          </a:p>
          <a:p>
            <a:pPr indent="0" lvl="0" marL="0" rtl="0" algn="l">
              <a:spcBef>
                <a:spcPts val="0"/>
              </a:spcBef>
              <a:spcAft>
                <a:spcPts val="0"/>
              </a:spcAft>
              <a:buNone/>
            </a:pPr>
            <a:r>
              <a:rPr lang="en">
                <a:latin typeface="Verdana"/>
                <a:ea typeface="Verdana"/>
                <a:cs typeface="Verdana"/>
                <a:sym typeface="Verdana"/>
              </a:rPr>
              <a:t>UCSD, Computer Science, kym003@ucsd.edu</a:t>
            </a:r>
            <a:endParaRPr>
              <a:latin typeface="Verdana"/>
              <a:ea typeface="Verdana"/>
              <a:cs typeface="Verdana"/>
              <a:sym typeface="Verdana"/>
            </a:endParaRPr>
          </a:p>
          <a:p>
            <a:pPr indent="0" lvl="0" marL="0" rtl="0" algn="l">
              <a:spcBef>
                <a:spcPts val="1200"/>
              </a:spcBef>
              <a:spcAft>
                <a:spcPts val="0"/>
              </a:spcAft>
              <a:buNone/>
            </a:pPr>
            <a:r>
              <a:rPr lang="en" sz="1800">
                <a:latin typeface="Verdana"/>
                <a:ea typeface="Verdana"/>
                <a:cs typeface="Verdana"/>
                <a:sym typeface="Verdana"/>
              </a:rPr>
              <a:t>Toby Zhan</a:t>
            </a:r>
            <a:endParaRPr sz="1800">
              <a:latin typeface="Verdana"/>
              <a:ea typeface="Verdana"/>
              <a:cs typeface="Verdana"/>
              <a:sym typeface="Verdana"/>
            </a:endParaRPr>
          </a:p>
          <a:p>
            <a:pPr indent="0" lvl="0" marL="0" rtl="0" algn="l">
              <a:spcBef>
                <a:spcPts val="0"/>
              </a:spcBef>
              <a:spcAft>
                <a:spcPts val="1200"/>
              </a:spcAft>
              <a:buNone/>
            </a:pPr>
            <a:r>
              <a:rPr lang="en">
                <a:latin typeface="Verdana"/>
                <a:ea typeface="Verdana"/>
                <a:cs typeface="Verdana"/>
                <a:sym typeface="Verdana"/>
              </a:rPr>
              <a:t>UCSD, </a:t>
            </a:r>
            <a:endParaRPr/>
          </a:p>
        </p:txBody>
      </p:sp>
      <p:pic>
        <p:nvPicPr>
          <p:cNvPr id="186" name="Google Shape;186;p29"/>
          <p:cNvPicPr preferRelativeResize="0"/>
          <p:nvPr/>
        </p:nvPicPr>
        <p:blipFill>
          <a:blip r:embed="rId3">
            <a:alphaModFix/>
          </a:blip>
          <a:stretch>
            <a:fillRect/>
          </a:stretch>
        </p:blipFill>
        <p:spPr>
          <a:xfrm>
            <a:off x="5043150" y="1102202"/>
            <a:ext cx="3179400" cy="3179400"/>
          </a:xfrm>
          <a:prstGeom prst="rect">
            <a:avLst/>
          </a:prstGeom>
          <a:noFill/>
          <a:ln>
            <a:noFill/>
          </a:ln>
        </p:spPr>
      </p:pic>
      <p:sp>
        <p:nvSpPr>
          <p:cNvPr id="187" name="Google Shape;187;p29"/>
          <p:cNvSpPr txBox="1"/>
          <p:nvPr>
            <p:ph type="title"/>
          </p:nvPr>
        </p:nvSpPr>
        <p:spPr>
          <a:xfrm>
            <a:off x="465550" y="485000"/>
            <a:ext cx="596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Team LEKT</a:t>
            </a:r>
            <a:endParaRPr b="1">
              <a:solidFill>
                <a:srgbClr val="6C9286"/>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17450" y="204500"/>
            <a:ext cx="5997300" cy="16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6C9286"/>
                </a:solidFill>
                <a:latin typeface="Verdana"/>
                <a:ea typeface="Verdana"/>
                <a:cs typeface="Verdana"/>
                <a:sym typeface="Verdana"/>
              </a:rPr>
              <a:t>What is </a:t>
            </a:r>
            <a:endParaRPr b="1" sz="4400">
              <a:solidFill>
                <a:srgbClr val="6C9286"/>
              </a:solidFill>
              <a:latin typeface="Verdana"/>
              <a:ea typeface="Verdana"/>
              <a:cs typeface="Verdana"/>
              <a:sym typeface="Verdana"/>
            </a:endParaRPr>
          </a:p>
          <a:p>
            <a:pPr indent="0" lvl="0" marL="0" rtl="0" algn="l">
              <a:spcBef>
                <a:spcPts val="0"/>
              </a:spcBef>
              <a:spcAft>
                <a:spcPts val="0"/>
              </a:spcAft>
              <a:buNone/>
            </a:pPr>
            <a:r>
              <a:rPr b="1" lang="en" sz="4400">
                <a:solidFill>
                  <a:srgbClr val="6C9286"/>
                </a:solidFill>
                <a:latin typeface="Verdana"/>
                <a:ea typeface="Verdana"/>
                <a:cs typeface="Verdana"/>
                <a:sym typeface="Verdana"/>
              </a:rPr>
              <a:t>Health Literacy?</a:t>
            </a:r>
            <a:endParaRPr b="1" sz="4400">
              <a:solidFill>
                <a:srgbClr val="6C9286"/>
              </a:solidFill>
              <a:latin typeface="Verdana"/>
              <a:ea typeface="Verdana"/>
              <a:cs typeface="Verdana"/>
              <a:sym typeface="Verdana"/>
            </a:endParaRPr>
          </a:p>
        </p:txBody>
      </p:sp>
      <p:sp>
        <p:nvSpPr>
          <p:cNvPr id="64" name="Google Shape;64;p14"/>
          <p:cNvSpPr txBox="1"/>
          <p:nvPr>
            <p:ph idx="1" type="body"/>
          </p:nvPr>
        </p:nvSpPr>
        <p:spPr>
          <a:xfrm>
            <a:off x="117450" y="1896500"/>
            <a:ext cx="5026200" cy="183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65B6D"/>
                </a:solidFill>
                <a:latin typeface="Verdana"/>
                <a:ea typeface="Verdana"/>
                <a:cs typeface="Verdana"/>
                <a:sym typeface="Verdana"/>
              </a:rPr>
              <a:t>The ability to find and understand basic health information, including common medical terms, and use that understanding to make informed and meaningful decisions about one's health.</a:t>
            </a:r>
            <a:endParaRPr>
              <a:solidFill>
                <a:srgbClr val="365B6D"/>
              </a:solidFill>
              <a:latin typeface="Verdana"/>
              <a:ea typeface="Verdana"/>
              <a:cs typeface="Verdana"/>
              <a:sym typeface="Verdana"/>
            </a:endParaRPr>
          </a:p>
        </p:txBody>
      </p:sp>
      <p:sp>
        <p:nvSpPr>
          <p:cNvPr id="65" name="Google Shape;65;p14"/>
          <p:cNvSpPr txBox="1"/>
          <p:nvPr/>
        </p:nvSpPr>
        <p:spPr>
          <a:xfrm>
            <a:off x="7194375" y="4743300"/>
            <a:ext cx="53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Source: Ingram, 2018</a:t>
            </a:r>
            <a:endParaRPr>
              <a:solidFill>
                <a:schemeClr val="dk2"/>
              </a:solidFill>
            </a:endParaRPr>
          </a:p>
        </p:txBody>
      </p:sp>
      <p:pic>
        <p:nvPicPr>
          <p:cNvPr id="66" name="Google Shape;66;p14"/>
          <p:cNvPicPr preferRelativeResize="0"/>
          <p:nvPr/>
        </p:nvPicPr>
        <p:blipFill>
          <a:blip r:embed="rId3">
            <a:alphaModFix/>
          </a:blip>
          <a:stretch>
            <a:fillRect/>
          </a:stretch>
        </p:blipFill>
        <p:spPr>
          <a:xfrm>
            <a:off x="5079075" y="1803925"/>
            <a:ext cx="3964675" cy="2442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p:nvPr/>
        </p:nvSpPr>
        <p:spPr>
          <a:xfrm>
            <a:off x="559550" y="2169150"/>
            <a:ext cx="1102020" cy="1161178"/>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38100">
            <a:solidFill>
              <a:srgbClr val="41C1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9DD2"/>
              </a:solidFill>
            </a:endParaRPr>
          </a:p>
        </p:txBody>
      </p:sp>
      <p:sp>
        <p:nvSpPr>
          <p:cNvPr id="72" name="Google Shape;72;p15"/>
          <p:cNvSpPr txBox="1"/>
          <p:nvPr>
            <p:ph type="title"/>
          </p:nvPr>
        </p:nvSpPr>
        <p:spPr>
          <a:xfrm>
            <a:off x="126725" y="268275"/>
            <a:ext cx="6894600" cy="85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400">
                <a:solidFill>
                  <a:srgbClr val="6C9286"/>
                </a:solidFill>
                <a:latin typeface="Verdana"/>
                <a:ea typeface="Verdana"/>
                <a:cs typeface="Verdana"/>
                <a:sym typeface="Verdana"/>
              </a:rPr>
              <a:t>Low </a:t>
            </a:r>
            <a:r>
              <a:rPr b="1" lang="en" sz="4400">
                <a:solidFill>
                  <a:srgbClr val="6C9286"/>
                </a:solidFill>
                <a:latin typeface="Verdana"/>
                <a:ea typeface="Verdana"/>
                <a:cs typeface="Verdana"/>
                <a:sym typeface="Verdana"/>
              </a:rPr>
              <a:t>Health Literacy</a:t>
            </a:r>
            <a:endParaRPr b="1" sz="4400">
              <a:solidFill>
                <a:srgbClr val="6C9286"/>
              </a:solidFill>
              <a:latin typeface="Verdana"/>
              <a:ea typeface="Verdana"/>
              <a:cs typeface="Verdana"/>
              <a:sym typeface="Verdana"/>
            </a:endParaRPr>
          </a:p>
        </p:txBody>
      </p:sp>
      <p:sp>
        <p:nvSpPr>
          <p:cNvPr id="73" name="Google Shape;73;p15"/>
          <p:cNvSpPr txBox="1"/>
          <p:nvPr/>
        </p:nvSpPr>
        <p:spPr>
          <a:xfrm>
            <a:off x="126725" y="1174900"/>
            <a:ext cx="840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65B6D"/>
                </a:solidFill>
                <a:latin typeface="Verdana"/>
                <a:ea typeface="Verdana"/>
                <a:cs typeface="Verdana"/>
                <a:sym typeface="Verdana"/>
              </a:rPr>
              <a:t>Low health literacy (LHL) is more common in communities that are:</a:t>
            </a:r>
            <a:endParaRPr sz="1800">
              <a:solidFill>
                <a:srgbClr val="365B6D"/>
              </a:solidFill>
              <a:latin typeface="Verdana"/>
              <a:ea typeface="Verdana"/>
              <a:cs typeface="Verdana"/>
              <a:sym typeface="Verdana"/>
            </a:endParaRPr>
          </a:p>
        </p:txBody>
      </p:sp>
      <p:sp>
        <p:nvSpPr>
          <p:cNvPr id="74" name="Google Shape;74;p15"/>
          <p:cNvSpPr txBox="1"/>
          <p:nvPr/>
        </p:nvSpPr>
        <p:spPr>
          <a:xfrm>
            <a:off x="734750" y="3388825"/>
            <a:ext cx="90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65B6D"/>
                </a:solidFill>
                <a:latin typeface="Verdana"/>
                <a:ea typeface="Verdana"/>
                <a:cs typeface="Verdana"/>
                <a:sym typeface="Verdana"/>
              </a:rPr>
              <a:t>Rural</a:t>
            </a:r>
            <a:endParaRPr b="1" sz="1200"/>
          </a:p>
        </p:txBody>
      </p:sp>
      <p:sp>
        <p:nvSpPr>
          <p:cNvPr id="75" name="Google Shape;75;p15"/>
          <p:cNvSpPr/>
          <p:nvPr/>
        </p:nvSpPr>
        <p:spPr>
          <a:xfrm>
            <a:off x="2611763" y="2169150"/>
            <a:ext cx="1102020" cy="1161178"/>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38100">
            <a:solidFill>
              <a:srgbClr val="41C1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9DD2"/>
              </a:solidFill>
            </a:endParaRPr>
          </a:p>
        </p:txBody>
      </p:sp>
      <p:sp>
        <p:nvSpPr>
          <p:cNvPr id="76" name="Google Shape;76;p15"/>
          <p:cNvSpPr/>
          <p:nvPr/>
        </p:nvSpPr>
        <p:spPr>
          <a:xfrm>
            <a:off x="4848500" y="2169150"/>
            <a:ext cx="1102020" cy="1161178"/>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38100">
            <a:solidFill>
              <a:srgbClr val="41C1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9DD2"/>
              </a:solidFill>
            </a:endParaRPr>
          </a:p>
        </p:txBody>
      </p:sp>
      <p:sp>
        <p:nvSpPr>
          <p:cNvPr id="77" name="Google Shape;77;p15"/>
          <p:cNvSpPr/>
          <p:nvPr/>
        </p:nvSpPr>
        <p:spPr>
          <a:xfrm>
            <a:off x="7085250" y="2220050"/>
            <a:ext cx="1102020" cy="1161178"/>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38100">
            <a:solidFill>
              <a:srgbClr val="41C1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9DD2"/>
              </a:solidFill>
            </a:endParaRPr>
          </a:p>
        </p:txBody>
      </p:sp>
      <p:sp>
        <p:nvSpPr>
          <p:cNvPr id="78" name="Google Shape;78;p15"/>
          <p:cNvSpPr txBox="1"/>
          <p:nvPr/>
        </p:nvSpPr>
        <p:spPr>
          <a:xfrm>
            <a:off x="1744825" y="3388825"/>
            <a:ext cx="305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65B6D"/>
                </a:solidFill>
                <a:latin typeface="Verdana"/>
                <a:ea typeface="Verdana"/>
                <a:cs typeface="Verdana"/>
                <a:sym typeface="Verdana"/>
              </a:rPr>
              <a:t>Racially and ethnically </a:t>
            </a:r>
            <a:endParaRPr b="1" sz="1200">
              <a:solidFill>
                <a:srgbClr val="365B6D"/>
              </a:solidFill>
              <a:latin typeface="Verdana"/>
              <a:ea typeface="Verdana"/>
              <a:cs typeface="Verdana"/>
              <a:sym typeface="Verdana"/>
            </a:endParaRPr>
          </a:p>
          <a:p>
            <a:pPr indent="0" lvl="0" marL="0" rtl="0" algn="ctr">
              <a:spcBef>
                <a:spcPts val="0"/>
              </a:spcBef>
              <a:spcAft>
                <a:spcPts val="0"/>
              </a:spcAft>
              <a:buNone/>
            </a:pPr>
            <a:r>
              <a:rPr b="1" lang="en" sz="1200">
                <a:solidFill>
                  <a:srgbClr val="365B6D"/>
                </a:solidFill>
                <a:latin typeface="Verdana"/>
                <a:ea typeface="Verdana"/>
                <a:cs typeface="Verdana"/>
                <a:sym typeface="Verdana"/>
              </a:rPr>
              <a:t>diverse</a:t>
            </a:r>
            <a:endParaRPr b="1" sz="1200"/>
          </a:p>
        </p:txBody>
      </p:sp>
      <p:sp>
        <p:nvSpPr>
          <p:cNvPr id="79" name="Google Shape;79;p15"/>
          <p:cNvSpPr txBox="1"/>
          <p:nvPr/>
        </p:nvSpPr>
        <p:spPr>
          <a:xfrm>
            <a:off x="4233609" y="3411950"/>
            <a:ext cx="245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65B6D"/>
                </a:solidFill>
                <a:latin typeface="Verdana"/>
                <a:ea typeface="Verdana"/>
                <a:cs typeface="Verdana"/>
                <a:sym typeface="Verdana"/>
              </a:rPr>
              <a:t>Lower levels of education</a:t>
            </a:r>
            <a:endParaRPr b="1" sz="1200"/>
          </a:p>
        </p:txBody>
      </p:sp>
      <p:sp>
        <p:nvSpPr>
          <p:cNvPr id="80" name="Google Shape;80;p15"/>
          <p:cNvSpPr txBox="1"/>
          <p:nvPr/>
        </p:nvSpPr>
        <p:spPr>
          <a:xfrm>
            <a:off x="6445450" y="3388825"/>
            <a:ext cx="239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65B6D"/>
                </a:solidFill>
                <a:latin typeface="Verdana"/>
                <a:ea typeface="Verdana"/>
                <a:cs typeface="Verdana"/>
                <a:sym typeface="Verdana"/>
              </a:rPr>
              <a:t>Socioeconomically challenged</a:t>
            </a:r>
            <a:endParaRPr b="1" sz="1200"/>
          </a:p>
        </p:txBody>
      </p:sp>
      <p:sp>
        <p:nvSpPr>
          <p:cNvPr id="81" name="Google Shape;81;p15"/>
          <p:cNvSpPr/>
          <p:nvPr/>
        </p:nvSpPr>
        <p:spPr>
          <a:xfrm>
            <a:off x="2796301" y="2392809"/>
            <a:ext cx="732938" cy="650041"/>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033023" y="2392546"/>
            <a:ext cx="732942" cy="714378"/>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734743" y="2332539"/>
            <a:ext cx="742313" cy="770557"/>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5"/>
          <p:cNvGrpSpPr/>
          <p:nvPr/>
        </p:nvGrpSpPr>
        <p:grpSpPr>
          <a:xfrm>
            <a:off x="7269799" y="2443444"/>
            <a:ext cx="742305" cy="714383"/>
            <a:chOff x="1819576" y="1511679"/>
            <a:chExt cx="352103" cy="352103"/>
          </a:xfrm>
        </p:grpSpPr>
        <p:sp>
          <p:nvSpPr>
            <p:cNvPr id="85" name="Google Shape;85;p15"/>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41C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5"/>
          <p:cNvSpPr txBox="1"/>
          <p:nvPr/>
        </p:nvSpPr>
        <p:spPr>
          <a:xfrm>
            <a:off x="4396250" y="3862875"/>
            <a:ext cx="2455200" cy="1015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Limited English </a:t>
            </a:r>
            <a:r>
              <a:rPr lang="en" sz="1200">
                <a:solidFill>
                  <a:schemeClr val="dk2"/>
                </a:solidFill>
              </a:rPr>
              <a:t>proficiency; English as a second language (ESL)</a:t>
            </a:r>
            <a:endParaRPr sz="12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90" name="Google Shape;90;p15"/>
          <p:cNvSpPr txBox="1"/>
          <p:nvPr/>
        </p:nvSpPr>
        <p:spPr>
          <a:xfrm>
            <a:off x="6688800" y="3862875"/>
            <a:ext cx="2455200" cy="1015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Income, employment, transportation, food security, housing, etc.</a:t>
            </a:r>
            <a:endParaRPr sz="12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ctrTitle"/>
          </p:nvPr>
        </p:nvSpPr>
        <p:spPr>
          <a:xfrm>
            <a:off x="311708" y="11306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1C1BA"/>
                </a:solidFill>
                <a:latin typeface="Montserrat"/>
                <a:ea typeface="Montserrat"/>
                <a:cs typeface="Montserrat"/>
                <a:sym typeface="Montserrat"/>
              </a:rPr>
              <a:t>Addressing Disparities Across San Diego </a:t>
            </a:r>
            <a:r>
              <a:rPr b="1" lang="en">
                <a:solidFill>
                  <a:srgbClr val="41C1BA"/>
                </a:solidFill>
                <a:latin typeface="Montserrat"/>
                <a:ea typeface="Montserrat"/>
                <a:cs typeface="Montserrat"/>
                <a:sym typeface="Montserrat"/>
              </a:rPr>
              <a:t>County</a:t>
            </a:r>
            <a:r>
              <a:rPr b="1" lang="en">
                <a:solidFill>
                  <a:srgbClr val="41C1BA"/>
                </a:solidFill>
                <a:latin typeface="Montserrat"/>
                <a:ea typeface="Montserrat"/>
                <a:cs typeface="Montserrat"/>
                <a:sym typeface="Montserrat"/>
              </a:rPr>
              <a:t> HHSA Regions </a:t>
            </a:r>
            <a:endParaRPr b="1">
              <a:solidFill>
                <a:srgbClr val="41C1BA"/>
              </a:solidFill>
              <a:latin typeface="Montserrat"/>
              <a:ea typeface="Montserrat"/>
              <a:cs typeface="Montserrat"/>
              <a:sym typeface="Montserrat"/>
            </a:endParaRPr>
          </a:p>
        </p:txBody>
      </p:sp>
      <p:sp>
        <p:nvSpPr>
          <p:cNvPr id="96" name="Google Shape;96;p16"/>
          <p:cNvSpPr txBox="1"/>
          <p:nvPr>
            <p:ph idx="1" type="subTitle"/>
          </p:nvPr>
        </p:nvSpPr>
        <p:spPr>
          <a:xfrm>
            <a:off x="311700" y="32202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b="1" lang="en" sz="1879">
                <a:solidFill>
                  <a:srgbClr val="365B6D"/>
                </a:solidFill>
              </a:rPr>
              <a:t>Central ・ East  ・ North Central・North Inland</a:t>
            </a:r>
            <a:r>
              <a:rPr b="1" lang="en" sz="1879">
                <a:solidFill>
                  <a:srgbClr val="365B6D"/>
                </a:solidFill>
              </a:rPr>
              <a:t>・</a:t>
            </a:r>
            <a:r>
              <a:rPr b="1" lang="en" sz="1879">
                <a:solidFill>
                  <a:srgbClr val="365B6D"/>
                </a:solidFill>
              </a:rPr>
              <a:t> North Coastal</a:t>
            </a:r>
            <a:r>
              <a:rPr b="1" lang="en" sz="2080">
                <a:solidFill>
                  <a:srgbClr val="365B6D"/>
                </a:solidFill>
              </a:rPr>
              <a:t>・</a:t>
            </a:r>
            <a:r>
              <a:rPr b="1" lang="en" sz="1879">
                <a:solidFill>
                  <a:srgbClr val="365B6D"/>
                </a:solidFill>
              </a:rPr>
              <a:t>South </a:t>
            </a:r>
            <a:endParaRPr b="1" sz="1879">
              <a:solidFill>
                <a:srgbClr val="365B6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64750" y="40488"/>
            <a:ext cx="5943600" cy="4581525"/>
          </a:xfrm>
          <a:prstGeom prst="rect">
            <a:avLst/>
          </a:prstGeom>
          <a:noFill/>
          <a:ln>
            <a:noFill/>
          </a:ln>
        </p:spPr>
      </p:pic>
      <p:sp>
        <p:nvSpPr>
          <p:cNvPr id="102" name="Google Shape;102;p17"/>
          <p:cNvSpPr txBox="1"/>
          <p:nvPr/>
        </p:nvSpPr>
        <p:spPr>
          <a:xfrm>
            <a:off x="6077900" y="203525"/>
            <a:ext cx="28677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65B6D"/>
              </a:buClr>
              <a:buSzPts val="1400"/>
              <a:buChar char="●"/>
            </a:pPr>
            <a:r>
              <a:rPr b="1" lang="en">
                <a:solidFill>
                  <a:srgbClr val="FF0000"/>
                </a:solidFill>
                <a:latin typeface="Verdana"/>
                <a:ea typeface="Verdana"/>
                <a:cs typeface="Verdana"/>
                <a:sym typeface="Verdana"/>
              </a:rPr>
              <a:t>Cancer</a:t>
            </a:r>
            <a:r>
              <a:rPr lang="en">
                <a:solidFill>
                  <a:srgbClr val="FF0000"/>
                </a:solidFill>
                <a:latin typeface="Verdana"/>
                <a:ea typeface="Verdana"/>
                <a:cs typeface="Verdana"/>
                <a:sym typeface="Verdana"/>
              </a:rPr>
              <a:t>, </a:t>
            </a:r>
            <a:r>
              <a:rPr b="1" lang="en">
                <a:solidFill>
                  <a:srgbClr val="FF0000"/>
                </a:solidFill>
                <a:latin typeface="Verdana"/>
                <a:ea typeface="Verdana"/>
                <a:cs typeface="Verdana"/>
                <a:sym typeface="Verdana"/>
              </a:rPr>
              <a:t>heart disease, </a:t>
            </a:r>
            <a:r>
              <a:rPr lang="en">
                <a:solidFill>
                  <a:srgbClr val="365B6D"/>
                </a:solidFill>
                <a:latin typeface="Verdana"/>
                <a:ea typeface="Verdana"/>
                <a:cs typeface="Verdana"/>
                <a:sym typeface="Verdana"/>
              </a:rPr>
              <a:t>and </a:t>
            </a:r>
            <a:r>
              <a:rPr b="1" lang="en">
                <a:solidFill>
                  <a:srgbClr val="FF0000"/>
                </a:solidFill>
                <a:latin typeface="Verdana"/>
                <a:ea typeface="Verdana"/>
                <a:cs typeface="Verdana"/>
                <a:sym typeface="Verdana"/>
              </a:rPr>
              <a:t>other chronic diseases</a:t>
            </a:r>
            <a:r>
              <a:rPr lang="en">
                <a:solidFill>
                  <a:srgbClr val="365B6D"/>
                </a:solidFill>
                <a:latin typeface="Verdana"/>
                <a:ea typeface="Verdana"/>
                <a:cs typeface="Verdana"/>
                <a:sym typeface="Verdana"/>
              </a:rPr>
              <a:t> are the leading causes of death in San Diego County. </a:t>
            </a:r>
            <a:endParaRPr>
              <a:solidFill>
                <a:srgbClr val="365B6D"/>
              </a:solidFill>
              <a:latin typeface="Verdana"/>
              <a:ea typeface="Verdana"/>
              <a:cs typeface="Verdana"/>
              <a:sym typeface="Verdana"/>
            </a:endParaRPr>
          </a:p>
          <a:p>
            <a:pPr indent="0" lvl="0" marL="457200" rtl="0" algn="l">
              <a:spcBef>
                <a:spcPts val="0"/>
              </a:spcBef>
              <a:spcAft>
                <a:spcPts val="0"/>
              </a:spcAft>
              <a:buNone/>
            </a:pPr>
            <a:r>
              <a:t/>
            </a:r>
            <a:endParaRPr>
              <a:solidFill>
                <a:srgbClr val="365B6D"/>
              </a:solidFill>
              <a:latin typeface="Verdana"/>
              <a:ea typeface="Verdana"/>
              <a:cs typeface="Verdana"/>
              <a:sym typeface="Verdana"/>
            </a:endParaRPr>
          </a:p>
          <a:p>
            <a:pPr indent="-317500" lvl="0" marL="457200" rtl="0" algn="l">
              <a:spcBef>
                <a:spcPts val="0"/>
              </a:spcBef>
              <a:spcAft>
                <a:spcPts val="0"/>
              </a:spcAft>
              <a:buClr>
                <a:srgbClr val="365B6D"/>
              </a:buClr>
              <a:buSzPts val="1400"/>
              <a:buChar char="●"/>
            </a:pPr>
            <a:r>
              <a:rPr lang="en">
                <a:solidFill>
                  <a:srgbClr val="365B6D"/>
                </a:solidFill>
                <a:latin typeface="Verdana"/>
                <a:ea typeface="Verdana"/>
                <a:cs typeface="Verdana"/>
                <a:sym typeface="Verdana"/>
              </a:rPr>
              <a:t>The </a:t>
            </a:r>
            <a:r>
              <a:rPr b="1" lang="en">
                <a:solidFill>
                  <a:srgbClr val="365B6D"/>
                </a:solidFill>
                <a:latin typeface="Verdana"/>
                <a:ea typeface="Verdana"/>
                <a:cs typeface="Verdana"/>
                <a:sym typeface="Verdana"/>
              </a:rPr>
              <a:t>Central and South regions</a:t>
            </a:r>
            <a:r>
              <a:rPr lang="en">
                <a:solidFill>
                  <a:srgbClr val="365B6D"/>
                </a:solidFill>
                <a:latin typeface="Verdana"/>
                <a:ea typeface="Verdana"/>
                <a:cs typeface="Verdana"/>
                <a:sym typeface="Verdana"/>
              </a:rPr>
              <a:t>, which together account for 30% of the county’s population, experience the greatest health disparities due to higher rates of poverty, unemployment, and lower levels of educational attainment.</a:t>
            </a:r>
            <a:endParaRPr>
              <a:solidFill>
                <a:srgbClr val="365B6D"/>
              </a:solidFill>
              <a:latin typeface="Verdana"/>
              <a:ea typeface="Verdana"/>
              <a:cs typeface="Verdana"/>
              <a:sym typeface="Verdana"/>
            </a:endParaRPr>
          </a:p>
        </p:txBody>
      </p:sp>
      <p:sp>
        <p:nvSpPr>
          <p:cNvPr id="103" name="Google Shape;103;p17"/>
          <p:cNvSpPr txBox="1"/>
          <p:nvPr/>
        </p:nvSpPr>
        <p:spPr>
          <a:xfrm>
            <a:off x="6252275" y="4400100"/>
            <a:ext cx="3000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100">
                <a:solidFill>
                  <a:srgbClr val="365B6D"/>
                </a:solidFill>
                <a:latin typeface="Verdana"/>
                <a:ea typeface="Verdana"/>
                <a:cs typeface="Verdana"/>
                <a:sym typeface="Verdana"/>
              </a:rPr>
              <a:t>**Note that some counties and SRAs within regions faced disproportionate rates of certain diseases.</a:t>
            </a:r>
            <a:endParaRPr>
              <a:solidFill>
                <a:srgbClr val="365B6D"/>
              </a:solidFill>
              <a:latin typeface="Verdana"/>
              <a:ea typeface="Verdana"/>
              <a:cs typeface="Verdana"/>
              <a:sym typeface="Verdana"/>
            </a:endParaRPr>
          </a:p>
        </p:txBody>
      </p:sp>
      <p:sp>
        <p:nvSpPr>
          <p:cNvPr id="104" name="Google Shape;104;p17"/>
          <p:cNvSpPr txBox="1"/>
          <p:nvPr/>
        </p:nvSpPr>
        <p:spPr>
          <a:xfrm>
            <a:off x="64750" y="4789500"/>
            <a:ext cx="286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5B6D"/>
                </a:solidFill>
              </a:rPr>
              <a:t>Source: </a:t>
            </a:r>
            <a:r>
              <a:rPr i="1" lang="en" sz="1100">
                <a:solidFill>
                  <a:srgbClr val="365B6D"/>
                </a:solidFill>
              </a:rPr>
              <a:t>County of San Diego, 2022</a:t>
            </a:r>
            <a:endParaRPr>
              <a:solidFill>
                <a:srgbClr val="365B6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1370650" y="6224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Central Region</a:t>
            </a:r>
            <a:endParaRPr b="1">
              <a:solidFill>
                <a:srgbClr val="6C9286"/>
              </a:solidFill>
              <a:latin typeface="Verdana"/>
              <a:ea typeface="Verdana"/>
              <a:cs typeface="Verdana"/>
              <a:sym typeface="Verdana"/>
            </a:endParaRPr>
          </a:p>
        </p:txBody>
      </p:sp>
      <p:sp>
        <p:nvSpPr>
          <p:cNvPr id="110" name="Google Shape;110;p18"/>
          <p:cNvSpPr txBox="1"/>
          <p:nvPr>
            <p:ph idx="1" type="body"/>
          </p:nvPr>
        </p:nvSpPr>
        <p:spPr>
          <a:xfrm>
            <a:off x="1370650" y="14564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65B6D"/>
                </a:solidFill>
                <a:latin typeface="Verdana"/>
                <a:ea typeface="Verdana"/>
                <a:cs typeface="Verdana"/>
                <a:sym typeface="Verdana"/>
              </a:rPr>
              <a:t>1 in 3 Central Region residents were living below 200% FPL in 2022.</a:t>
            </a:r>
            <a:endParaRPr b="1">
              <a:solidFill>
                <a:srgbClr val="365B6D"/>
              </a:solidFill>
              <a:latin typeface="Verdana"/>
              <a:ea typeface="Verdana"/>
              <a:cs typeface="Verdana"/>
              <a:sym typeface="Verdana"/>
            </a:endParaRPr>
          </a:p>
          <a:p>
            <a:pPr indent="0" lvl="0" marL="0" rtl="0" algn="l">
              <a:spcBef>
                <a:spcPts val="1200"/>
              </a:spcBef>
              <a:spcAft>
                <a:spcPts val="1200"/>
              </a:spcAft>
              <a:buNone/>
            </a:pPr>
            <a:r>
              <a:rPr lang="en">
                <a:solidFill>
                  <a:srgbClr val="365B6D"/>
                </a:solidFill>
                <a:latin typeface="Verdana"/>
                <a:ea typeface="Verdana"/>
                <a:cs typeface="Verdana"/>
                <a:sym typeface="Verdana"/>
              </a:rPr>
              <a:t>The Central region, one of the most diverse in San Diego County, faces significant health and socioeconomic challenges, including limited access to healthcare, lack of insurance coverage, and transportation barriers, despite its central location.</a:t>
            </a:r>
            <a:endParaRPr>
              <a:solidFill>
                <a:srgbClr val="365B6D"/>
              </a:solidFill>
              <a:latin typeface="Verdana"/>
              <a:ea typeface="Verdana"/>
              <a:cs typeface="Verdana"/>
              <a:sym typeface="Verdana"/>
            </a:endParaRPr>
          </a:p>
        </p:txBody>
      </p:sp>
      <p:sp>
        <p:nvSpPr>
          <p:cNvPr id="111" name="Google Shape;111;p18"/>
          <p:cNvSpPr txBox="1"/>
          <p:nvPr>
            <p:ph type="title"/>
          </p:nvPr>
        </p:nvSpPr>
        <p:spPr>
          <a:xfrm>
            <a:off x="4965325" y="6224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solidFill>
                  <a:srgbClr val="41C1BA"/>
                </a:solidFill>
                <a:latin typeface="Verdana"/>
                <a:ea typeface="Verdana"/>
                <a:cs typeface="Verdana"/>
                <a:sym typeface="Verdana"/>
              </a:rPr>
              <a:t>South/East</a:t>
            </a:r>
            <a:r>
              <a:rPr b="1" lang="en">
                <a:solidFill>
                  <a:srgbClr val="41C1BA"/>
                </a:solidFill>
                <a:latin typeface="Verdana"/>
                <a:ea typeface="Verdana"/>
                <a:cs typeface="Verdana"/>
                <a:sym typeface="Verdana"/>
              </a:rPr>
              <a:t> Border Regions</a:t>
            </a:r>
            <a:endParaRPr b="1">
              <a:solidFill>
                <a:srgbClr val="41C1BA"/>
              </a:solidFill>
              <a:latin typeface="Verdana"/>
              <a:ea typeface="Verdana"/>
              <a:cs typeface="Verdana"/>
              <a:sym typeface="Verdana"/>
            </a:endParaRPr>
          </a:p>
        </p:txBody>
      </p:sp>
      <p:sp>
        <p:nvSpPr>
          <p:cNvPr id="112" name="Google Shape;112;p18"/>
          <p:cNvSpPr txBox="1"/>
          <p:nvPr>
            <p:ph idx="1" type="body"/>
          </p:nvPr>
        </p:nvSpPr>
        <p:spPr>
          <a:xfrm>
            <a:off x="4965325" y="145645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rgbClr val="365B6D"/>
                </a:solidFill>
                <a:latin typeface="Verdana"/>
                <a:ea typeface="Verdana"/>
                <a:cs typeface="Verdana"/>
                <a:sym typeface="Verdana"/>
              </a:rPr>
              <a:t>South Region had disproportionate rates of ED discharge and hospitalization due to chronic diseases compared to all other HHSA Regions in 2022.</a:t>
            </a:r>
            <a:endParaRPr b="1">
              <a:solidFill>
                <a:srgbClr val="365B6D"/>
              </a:solidFill>
              <a:latin typeface="Verdana"/>
              <a:ea typeface="Verdana"/>
              <a:cs typeface="Verdana"/>
              <a:sym typeface="Verdana"/>
            </a:endParaRPr>
          </a:p>
          <a:p>
            <a:pPr indent="0" lvl="0" marL="0" rtl="0" algn="l">
              <a:spcBef>
                <a:spcPts val="1200"/>
              </a:spcBef>
              <a:spcAft>
                <a:spcPts val="1200"/>
              </a:spcAft>
              <a:buNone/>
            </a:pPr>
            <a:r>
              <a:rPr lang="en">
                <a:solidFill>
                  <a:srgbClr val="365B6D"/>
                </a:solidFill>
                <a:latin typeface="Verdana"/>
                <a:ea typeface="Verdana"/>
                <a:cs typeface="Verdana"/>
                <a:sym typeface="Verdana"/>
              </a:rPr>
              <a:t>The South and East regions have a large population of Hispanics/Latinos and immigrants. Its location by the U.S.-Mexico border creates challenges to access healthcare services due to the language barrier.</a:t>
            </a:r>
            <a:endParaRPr>
              <a:solidFill>
                <a:srgbClr val="365B6D"/>
              </a:solidFill>
              <a:latin typeface="Verdana"/>
              <a:ea typeface="Verdana"/>
              <a:cs typeface="Verdana"/>
              <a:sym typeface="Verdana"/>
            </a:endParaRPr>
          </a:p>
        </p:txBody>
      </p:sp>
      <p:sp>
        <p:nvSpPr>
          <p:cNvPr id="113" name="Google Shape;113;p18"/>
          <p:cNvSpPr txBox="1"/>
          <p:nvPr/>
        </p:nvSpPr>
        <p:spPr>
          <a:xfrm>
            <a:off x="64750" y="4789500"/>
            <a:ext cx="286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5B6D"/>
                </a:solidFill>
              </a:rPr>
              <a:t>Source: </a:t>
            </a:r>
            <a:r>
              <a:rPr i="1" lang="en" sz="1100">
                <a:solidFill>
                  <a:srgbClr val="365B6D"/>
                </a:solidFill>
              </a:rPr>
              <a:t>County of San Diego, 2022</a:t>
            </a:r>
            <a:endParaRPr>
              <a:solidFill>
                <a:srgbClr val="365B6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283575" y="3811038"/>
            <a:ext cx="506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2"/>
                </a:solidFill>
              </a:rPr>
              <a:t>Health education tailored to you</a:t>
            </a:r>
            <a:endParaRPr sz="2500">
              <a:solidFill>
                <a:schemeClr val="dk2"/>
              </a:solidFill>
            </a:endParaRPr>
          </a:p>
        </p:txBody>
      </p:sp>
      <p:pic>
        <p:nvPicPr>
          <p:cNvPr id="119" name="Google Shape;119;p19"/>
          <p:cNvPicPr preferRelativeResize="0"/>
          <p:nvPr/>
        </p:nvPicPr>
        <p:blipFill rotWithShape="1">
          <a:blip r:embed="rId3">
            <a:alphaModFix/>
          </a:blip>
          <a:srcRect b="-15460" l="102010" r="-102010" t="15459"/>
          <a:stretch/>
        </p:blipFill>
        <p:spPr>
          <a:xfrm>
            <a:off x="1330675" y="763063"/>
            <a:ext cx="2969800" cy="2969800"/>
          </a:xfrm>
          <a:prstGeom prst="rect">
            <a:avLst/>
          </a:prstGeom>
          <a:noFill/>
          <a:ln>
            <a:noFill/>
          </a:ln>
        </p:spPr>
      </p:pic>
      <p:pic>
        <p:nvPicPr>
          <p:cNvPr id="120" name="Google Shape;120;p19"/>
          <p:cNvPicPr preferRelativeResize="0"/>
          <p:nvPr/>
        </p:nvPicPr>
        <p:blipFill>
          <a:blip r:embed="rId3">
            <a:alphaModFix/>
          </a:blip>
          <a:stretch>
            <a:fillRect/>
          </a:stretch>
        </p:blipFill>
        <p:spPr>
          <a:xfrm>
            <a:off x="1424425" y="909688"/>
            <a:ext cx="2782300" cy="2782300"/>
          </a:xfrm>
          <a:prstGeom prst="rect">
            <a:avLst/>
          </a:prstGeom>
          <a:noFill/>
          <a:ln>
            <a:noFill/>
          </a:ln>
        </p:spPr>
      </p:pic>
      <p:pic>
        <p:nvPicPr>
          <p:cNvPr id="121" name="Google Shape;121;p19"/>
          <p:cNvPicPr preferRelativeResize="0"/>
          <p:nvPr/>
        </p:nvPicPr>
        <p:blipFill>
          <a:blip r:embed="rId4">
            <a:alphaModFix/>
          </a:blip>
          <a:stretch>
            <a:fillRect/>
          </a:stretch>
        </p:blipFill>
        <p:spPr>
          <a:xfrm>
            <a:off x="5830850" y="152400"/>
            <a:ext cx="2356558"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723300" y="157075"/>
            <a:ext cx="2309700" cy="4829354"/>
          </a:xfrm>
          <a:prstGeom prst="rect">
            <a:avLst/>
          </a:prstGeom>
          <a:noFill/>
          <a:ln>
            <a:noFill/>
          </a:ln>
        </p:spPr>
      </p:pic>
      <p:pic>
        <p:nvPicPr>
          <p:cNvPr id="127" name="Google Shape;127;p20"/>
          <p:cNvPicPr preferRelativeResize="0"/>
          <p:nvPr/>
        </p:nvPicPr>
        <p:blipFill>
          <a:blip r:embed="rId4">
            <a:alphaModFix/>
          </a:blip>
          <a:stretch>
            <a:fillRect/>
          </a:stretch>
        </p:blipFill>
        <p:spPr>
          <a:xfrm>
            <a:off x="6111001" y="152400"/>
            <a:ext cx="2309691" cy="4838700"/>
          </a:xfrm>
          <a:prstGeom prst="rect">
            <a:avLst/>
          </a:prstGeom>
          <a:noFill/>
          <a:ln>
            <a:noFill/>
          </a:ln>
        </p:spPr>
      </p:pic>
      <p:pic>
        <p:nvPicPr>
          <p:cNvPr id="128" name="Google Shape;128;p20"/>
          <p:cNvPicPr preferRelativeResize="0"/>
          <p:nvPr/>
        </p:nvPicPr>
        <p:blipFill>
          <a:blip r:embed="rId5">
            <a:alphaModFix/>
          </a:blip>
          <a:stretch>
            <a:fillRect/>
          </a:stretch>
        </p:blipFill>
        <p:spPr>
          <a:xfrm>
            <a:off x="3405900" y="152400"/>
            <a:ext cx="2304847"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0" y="1464845"/>
            <a:ext cx="9144001" cy="2213811"/>
          </a:xfrm>
          <a:prstGeom prst="rect">
            <a:avLst/>
          </a:prstGeom>
          <a:noFill/>
          <a:ln>
            <a:noFill/>
          </a:ln>
        </p:spPr>
      </p:pic>
      <p:sp>
        <p:nvSpPr>
          <p:cNvPr id="134" name="Google Shape;134;p21"/>
          <p:cNvSpPr txBox="1"/>
          <p:nvPr>
            <p:ph type="title"/>
          </p:nvPr>
        </p:nvSpPr>
        <p:spPr>
          <a:xfrm>
            <a:off x="311700" y="567950"/>
            <a:ext cx="5678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6C9286"/>
                </a:solidFill>
                <a:latin typeface="Verdana"/>
                <a:ea typeface="Verdana"/>
                <a:cs typeface="Verdana"/>
                <a:sym typeface="Verdana"/>
              </a:rPr>
              <a:t>KNN Machine Learning Models</a:t>
            </a:r>
            <a:endParaRPr b="1">
              <a:solidFill>
                <a:srgbClr val="6C9286"/>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